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4" r:id="rId6"/>
    <p:sldId id="261" r:id="rId7"/>
    <p:sldId id="267" r:id="rId8"/>
    <p:sldId id="268" r:id="rId9"/>
    <p:sldId id="271" r:id="rId10"/>
    <p:sldId id="269" r:id="rId11"/>
    <p:sldId id="270" r:id="rId12"/>
    <p:sldId id="272" r:id="rId13"/>
    <p:sldId id="273" r:id="rId14"/>
    <p:sldId id="265" r:id="rId15"/>
    <p:sldId id="266" r:id="rId16"/>
    <p:sldId id="275" r:id="rId17"/>
    <p:sldId id="274" r:id="rId18"/>
    <p:sldId id="276" r:id="rId19"/>
    <p:sldId id="277" r:id="rId2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5" userDrawn="1">
          <p15:clr>
            <a:srgbClr val="A4A3A4"/>
          </p15:clr>
        </p15:guide>
        <p15:guide id="2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35C"/>
    <a:srgbClr val="3F3F46"/>
    <a:srgbClr val="40464D"/>
    <a:srgbClr val="D8E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43" d="100"/>
          <a:sy n="43" d="100"/>
        </p:scale>
        <p:origin x="1686" y="60"/>
      </p:cViewPr>
      <p:guideLst>
        <p:guide orient="horz" pos="3075"/>
        <p:guide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E3ABA-8D76-4D32-9EE3-EDD85DA774C8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BDE1F-F57F-41B3-9C77-3B66A6BF02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32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9701-1282-43D3-BB56-A450A11EAF0B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46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477F6-007E-419C-B3EB-F7F4AEE82D1A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90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D894-D853-491C-B6A5-90B31ED60DDA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65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37DA-BB96-458E-9B03-6F1E088CF9CC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05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823AE-3485-4FA1-878A-0CB3E31A03FA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37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94EB-82E9-48FE-A064-61F716C7F1FC}" type="datetime1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09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1204-8525-4945-8AC0-B33D432B70AA}" type="datetime1">
              <a:rPr lang="pt-BR" smtClean="0"/>
              <a:t>14/01/2025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35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5997-DA82-4967-8DB3-F4A97D05FB31}" type="datetime1">
              <a:rPr lang="pt-BR" smtClean="0"/>
              <a:t>14/01/2025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29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0B303-071E-48B8-B417-496FAD015141}" type="datetime1">
              <a:rPr lang="pt-BR" smtClean="0"/>
              <a:t>14/01/2025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39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33EC-DB40-431D-B88C-880C97063A47}" type="datetime1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25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51A3-8DE0-4B77-BFCC-446E1CCB5D03}" type="datetime1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84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17D6C-6408-4778-8140-86809F2363A1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48E3B-327F-4BB2-B407-2E9B37D2DB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5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AC245CD-27AB-EF49-747A-14EC1B8B776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D8E0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90BB7850-7352-5656-CA49-ED91842A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4250"/>
            <a:ext cx="6858000" cy="6858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1D4C3F-14CC-AADA-4944-EF7053C19F93}"/>
              </a:ext>
            </a:extLst>
          </p:cNvPr>
          <p:cNvSpPr txBox="1"/>
          <p:nvPr/>
        </p:nvSpPr>
        <p:spPr>
          <a:xfrm>
            <a:off x="641194" y="8834295"/>
            <a:ext cx="593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3F3F46"/>
                </a:solidFill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Livio Magalhães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EF07B63-AEF8-6137-6B1B-D2FA9D8CDF1F}"/>
              </a:ext>
            </a:extLst>
          </p:cNvPr>
          <p:cNvSpPr/>
          <p:nvPr/>
        </p:nvSpPr>
        <p:spPr>
          <a:xfrm>
            <a:off x="0" y="573750"/>
            <a:ext cx="6858000" cy="2214055"/>
          </a:xfrm>
          <a:prstGeom prst="rect">
            <a:avLst/>
          </a:prstGeom>
          <a:solidFill>
            <a:srgbClr val="495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Diagnósticos Modernos em Psicopatologia Clínica</a:t>
            </a:r>
          </a:p>
          <a:p>
            <a:pPr algn="ctr"/>
            <a:endParaRPr lang="pt-BR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2290ED6A-66C6-26F0-23DC-A179BF94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2AC373BE-65CF-4C4A-5E00-745BBA6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4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C623-9688-71F5-3083-EC7B9364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04CE8DB-9625-8D47-4528-20BE80B3E107}"/>
              </a:ext>
            </a:extLst>
          </p:cNvPr>
          <p:cNvSpPr txBox="1"/>
          <p:nvPr/>
        </p:nvSpPr>
        <p:spPr>
          <a:xfrm>
            <a:off x="546999" y="2322162"/>
            <a:ext cx="5613942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biomarcadores são indicadores biológicos que ajudam a identificar condições específicas.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Tipos de Biomarcadores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Exames de sangue</a:t>
            </a:r>
          </a:p>
          <a:p>
            <a:pPr lvl="1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que detectam níveis</a:t>
            </a:r>
          </a:p>
          <a:p>
            <a:pPr lvl="1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hormonais ou </a:t>
            </a:r>
          </a:p>
          <a:p>
            <a:pPr lvl="1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inflamatórios.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Testes genéticos</a:t>
            </a:r>
          </a:p>
          <a:p>
            <a:pPr lvl="1"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que avaliam </a:t>
            </a:r>
          </a:p>
          <a:p>
            <a:pPr lvl="1"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predisposição a</a:t>
            </a:r>
          </a:p>
          <a:p>
            <a:pPr lvl="1"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transtornos mentais.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Genética e Epigenética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Estudos mostram como genes e fatores ambientais interagem na saúde mental.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i="1" dirty="0">
                <a:latin typeface="Calibri" panose="020F0502020204030204" pitchFamily="34" charset="0"/>
                <a:cs typeface="Calibri" panose="020F0502020204030204" pitchFamily="34" charset="0"/>
              </a:rPr>
              <a:t>Exemplo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Polimorfismos em genes como o COMT, associados à esquizofrenia.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10570D-6988-7F98-C0E7-78C018283C6D}"/>
              </a:ext>
            </a:extLst>
          </p:cNvPr>
          <p:cNvSpPr txBox="1"/>
          <p:nvPr/>
        </p:nvSpPr>
        <p:spPr>
          <a:xfrm>
            <a:off x="630741" y="1244944"/>
            <a:ext cx="5668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Biomarcadores e Genética: Diagnóstico de Precisão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A14391-113E-8F5D-95F1-7165918A2A2B}"/>
              </a:ext>
            </a:extLst>
          </p:cNvPr>
          <p:cNvSpPr txBox="1"/>
          <p:nvPr/>
        </p:nvSpPr>
        <p:spPr>
          <a:xfrm>
            <a:off x="631253" y="57600"/>
            <a:ext cx="5668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Avanços Tecnológicos no Diagnóstico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3AF92B-0674-61D9-3272-3E7E5BDA5EE4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5AD57AD8-E217-E11D-E141-B85015CF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87" y="4194026"/>
            <a:ext cx="2241395" cy="2241395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7FCEFB91-D287-FEA2-939E-D9F2DA48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EDFA836-A2CE-2A49-35AC-2B882316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90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9C62C-46EE-66B6-0638-32A50F509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C7D9787-B79D-3234-D0CB-3046BA024810}"/>
              </a:ext>
            </a:extLst>
          </p:cNvPr>
          <p:cNvSpPr txBox="1"/>
          <p:nvPr/>
        </p:nvSpPr>
        <p:spPr>
          <a:xfrm>
            <a:off x="558740" y="2727788"/>
            <a:ext cx="56139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Aplicativos Móveis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Monitoram humor, qualidade do sono e padrões de atividade.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Exemplos: Aplicativos que oferecem exercícios de TCC ou rastreamento de ansiedade.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E3CCDA-4943-4D3C-7ED1-808A9F8DD928}"/>
              </a:ext>
            </a:extLst>
          </p:cNvPr>
          <p:cNvSpPr txBox="1"/>
          <p:nvPr/>
        </p:nvSpPr>
        <p:spPr>
          <a:xfrm>
            <a:off x="630741" y="1381039"/>
            <a:ext cx="5668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Ferramentas Digitais: Saúde Mental na Palma 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94955E-384F-A79E-C0E1-54976E9D9EC3}"/>
              </a:ext>
            </a:extLst>
          </p:cNvPr>
          <p:cNvSpPr txBox="1"/>
          <p:nvPr/>
        </p:nvSpPr>
        <p:spPr>
          <a:xfrm>
            <a:off x="702742" y="57600"/>
            <a:ext cx="5668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Impact" panose="020B0806030902050204" pitchFamily="34" charset="0"/>
              </a:rPr>
              <a:t>Avanços Tecnológicos no Diagnóstico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538378B-4CE7-A8EC-CCC6-D7AE82BE6BEB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BB2E908-61F1-3F6F-AA07-DDF508A1E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3" y="4863809"/>
            <a:ext cx="4397559" cy="4397559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0C6AEE-6FFE-AAD9-5E5D-5D71DCC4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CD1063-C81C-79C1-7BDB-02A9AFB1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40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E1BF2-AC6F-B95A-EF38-6F90087A1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4EDE938-CBE4-DE7A-27C7-A92B56CDC744}"/>
              </a:ext>
            </a:extLst>
          </p:cNvPr>
          <p:cNvSpPr txBox="1"/>
          <p:nvPr/>
        </p:nvSpPr>
        <p:spPr>
          <a:xfrm>
            <a:off x="558740" y="2704478"/>
            <a:ext cx="56139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Realidade Virtual (VR)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Proporciona experiências simuladas para terapia de exposição.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Aplicações: Tratamento de fobias e transtorno de estresse pós-traumático.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B59030-2EB7-7D69-3FBA-E7A1F08C6A3E}"/>
              </a:ext>
            </a:extLst>
          </p:cNvPr>
          <p:cNvSpPr txBox="1"/>
          <p:nvPr/>
        </p:nvSpPr>
        <p:spPr>
          <a:xfrm>
            <a:off x="630741" y="1381039"/>
            <a:ext cx="5668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Ferramentas Digitais: Saúde Mental na Palma 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3E68C5-F826-70AD-50EC-E33903AA65CA}"/>
              </a:ext>
            </a:extLst>
          </p:cNvPr>
          <p:cNvSpPr txBox="1"/>
          <p:nvPr/>
        </p:nvSpPr>
        <p:spPr>
          <a:xfrm>
            <a:off x="702742" y="57600"/>
            <a:ext cx="5668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Impact" panose="020B0806030902050204" pitchFamily="34" charset="0"/>
              </a:rPr>
              <a:t>Avanços Tecnológicos no Diagnóstico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89C5E4-F200-0750-5154-C1BE24D71B12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A97D2C5-942C-71BC-C2C8-58670296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13" y="5523248"/>
            <a:ext cx="2635681" cy="2635680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41D6C69C-7EB8-CB43-E649-5300E8B05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8" y="5523248"/>
            <a:ext cx="2635681" cy="2635681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A4790D99-47DD-C2D4-26ED-A15FF2D7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2CC2D467-AA75-3D7F-89D8-CBC0415A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27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AE197-B152-80D8-F399-3B4A67EA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5B5604D-3B11-B1B1-73B1-4F61F2317242}"/>
              </a:ext>
            </a:extLst>
          </p:cNvPr>
          <p:cNvSpPr txBox="1"/>
          <p:nvPr/>
        </p:nvSpPr>
        <p:spPr>
          <a:xfrm>
            <a:off x="558740" y="2704478"/>
            <a:ext cx="56139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Vantagens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Acessibilidade para populações em áreas remotas.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Engajamento ativo dos pacientes.</a:t>
            </a:r>
          </a:p>
          <a:p>
            <a:pPr algn="just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Considerações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Garantir validação científica das ferramentas.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Proteger os dados do paciente, em conformidade com a LGPD.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027DAC2-B9A9-A72E-2FD8-4F5396235C67}"/>
              </a:ext>
            </a:extLst>
          </p:cNvPr>
          <p:cNvSpPr txBox="1"/>
          <p:nvPr/>
        </p:nvSpPr>
        <p:spPr>
          <a:xfrm>
            <a:off x="630741" y="1381039"/>
            <a:ext cx="5668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Ferramentas Digitais: Saúde Mental na Palma da Mão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87D941-6C09-4F68-7D89-0C1FC4D79905}"/>
              </a:ext>
            </a:extLst>
          </p:cNvPr>
          <p:cNvSpPr txBox="1"/>
          <p:nvPr/>
        </p:nvSpPr>
        <p:spPr>
          <a:xfrm>
            <a:off x="702742" y="57600"/>
            <a:ext cx="5668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Impact" panose="020B0806030902050204" pitchFamily="34" charset="0"/>
              </a:rPr>
              <a:t>Avanços Tecnológicos no Diagnóstico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16C6E02-07CB-FD16-177B-E95B85911367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E2B60C1-AEEF-6657-273B-FFCEC2D9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996FCA-620A-0484-15E6-DC44E25C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99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59CF-A8AB-F98E-7D4D-58040B0BE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7966385-E670-C95D-ACD3-C8E3CE067D27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24C88F-10A2-E227-06FA-8BEAED169E95}"/>
              </a:ext>
            </a:extLst>
          </p:cNvPr>
          <p:cNvSpPr txBox="1"/>
          <p:nvPr/>
        </p:nvSpPr>
        <p:spPr>
          <a:xfrm>
            <a:off x="781792" y="4530504"/>
            <a:ext cx="5367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Impact" panose="020B0806030902050204" pitchFamily="34" charset="0"/>
              </a:rPr>
              <a:t>Considerações Éticas e Aplicações Práticas Clínica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185DCD-707B-BF8A-9B3C-EF889CE0CF3E}"/>
              </a:ext>
            </a:extLst>
          </p:cNvPr>
          <p:cNvSpPr txBox="1"/>
          <p:nvPr/>
        </p:nvSpPr>
        <p:spPr>
          <a:xfrm>
            <a:off x="1022204" y="1624783"/>
            <a:ext cx="4813589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03</a:t>
            </a:r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958E643-6E96-0D62-4D8C-E6C323E3B0AD}"/>
              </a:ext>
            </a:extLst>
          </p:cNvPr>
          <p:cNvSpPr/>
          <p:nvPr/>
        </p:nvSpPr>
        <p:spPr>
          <a:xfrm>
            <a:off x="1022203" y="5910146"/>
            <a:ext cx="4813589" cy="6690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F64506C-C55D-CFCB-E6F5-B9379953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718C11B-A9D8-066E-0436-1F84C18F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8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C1E34-DC11-2A1D-C01D-4C22E026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10BDD9-3BAF-F800-7116-5FD1CCE8EB55}"/>
              </a:ext>
            </a:extLst>
          </p:cNvPr>
          <p:cNvSpPr txBox="1"/>
          <p:nvPr/>
        </p:nvSpPr>
        <p:spPr>
          <a:xfrm>
            <a:off x="558740" y="2597090"/>
            <a:ext cx="5613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Proteção dos dados dos pacientes e uso responsável de tecnologias, conforme a LGPD e padrões internacionais.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CCFC89-65E6-C2C2-9058-145C551146DD}"/>
              </a:ext>
            </a:extLst>
          </p:cNvPr>
          <p:cNvSpPr txBox="1"/>
          <p:nvPr/>
        </p:nvSpPr>
        <p:spPr>
          <a:xfrm>
            <a:off x="630740" y="1800262"/>
            <a:ext cx="481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Ética e Privacidade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64A6CF-9F5E-A4A8-B424-966D89F4FF0E}"/>
              </a:ext>
            </a:extLst>
          </p:cNvPr>
          <p:cNvSpPr txBox="1"/>
          <p:nvPr/>
        </p:nvSpPr>
        <p:spPr>
          <a:xfrm>
            <a:off x="603452" y="204939"/>
            <a:ext cx="5668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Considerações Éticas e Aplicações Práticas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8D47C7-59BD-73EB-6A04-53A4EE12BC6B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C69CFAF-FE59-F1B3-ED60-3AA3BC31BF25}"/>
              </a:ext>
            </a:extLst>
          </p:cNvPr>
          <p:cNvSpPr txBox="1"/>
          <p:nvPr/>
        </p:nvSpPr>
        <p:spPr>
          <a:xfrm>
            <a:off x="603452" y="3871404"/>
            <a:ext cx="481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Aplicações Clínicas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1528A5-3D6C-0CF6-DB4B-1D634AB9FE3B}"/>
              </a:ext>
            </a:extLst>
          </p:cNvPr>
          <p:cNvSpPr txBox="1"/>
          <p:nvPr/>
        </p:nvSpPr>
        <p:spPr>
          <a:xfrm>
            <a:off x="630740" y="7067711"/>
            <a:ext cx="481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Futuro da Psicopatologia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29F8DC-0BDD-6B37-D5A7-3595FCD0E43D}"/>
              </a:ext>
            </a:extLst>
          </p:cNvPr>
          <p:cNvSpPr txBox="1"/>
          <p:nvPr/>
        </p:nvSpPr>
        <p:spPr>
          <a:xfrm>
            <a:off x="558740" y="4641371"/>
            <a:ext cx="5613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Chatbots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aplicativos para monitoramento de humor e suporte emocional.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Realidade virtual para terapia de exposição e treinamento de habilidades sociais.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BDA164-E4E4-0FBD-7809-A143C034BDF4}"/>
              </a:ext>
            </a:extLst>
          </p:cNvPr>
          <p:cNvSpPr txBox="1"/>
          <p:nvPr/>
        </p:nvSpPr>
        <p:spPr>
          <a:xfrm>
            <a:off x="594740" y="7815600"/>
            <a:ext cx="5613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Integração de IA como suporte, mas com ênfase na necessidade de supervisão clínica e empatia humana.</a:t>
            </a:r>
            <a:endParaRPr lang="pt-BR" dirty="0"/>
          </a:p>
        </p:txBody>
      </p:sp>
      <p:pic>
        <p:nvPicPr>
          <p:cNvPr id="11" name="Imagem 10" descr="Uma imagem contendo Desenho técnico&#10;&#10;Descrição gerada automaticamente">
            <a:extLst>
              <a:ext uri="{FF2B5EF4-FFF2-40B4-BE49-F238E27FC236}">
                <a16:creationId xmlns:a16="http://schemas.microsoft.com/office/drawing/2014/main" id="{3D3B2D6E-7A80-E10C-93FD-E2A1BC15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1" y="1291646"/>
            <a:ext cx="1269669" cy="1269669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8B1A664D-9FA2-76D1-8B59-D9BB003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370FC4F-A1CD-0AFC-4EFD-7366387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8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94D7-CD3B-AF26-14A8-B1987DF9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77B614F-AF92-C451-31A4-7A9A91563FE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724D37-AD02-40AC-85E2-A16A294D44ED}"/>
              </a:ext>
            </a:extLst>
          </p:cNvPr>
          <p:cNvSpPr txBox="1"/>
          <p:nvPr/>
        </p:nvSpPr>
        <p:spPr>
          <a:xfrm>
            <a:off x="745276" y="4036701"/>
            <a:ext cx="5367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3D35DA-02DD-63FF-3DB2-97ED1E1D2119}"/>
              </a:ext>
            </a:extLst>
          </p:cNvPr>
          <p:cNvSpPr txBox="1"/>
          <p:nvPr/>
        </p:nvSpPr>
        <p:spPr>
          <a:xfrm>
            <a:off x="1022204" y="1624783"/>
            <a:ext cx="4813589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6664BB-C9CB-5469-5E56-6DB466DE8321}"/>
              </a:ext>
            </a:extLst>
          </p:cNvPr>
          <p:cNvSpPr/>
          <p:nvPr/>
        </p:nvSpPr>
        <p:spPr>
          <a:xfrm>
            <a:off x="1058718" y="5441795"/>
            <a:ext cx="4813589" cy="6690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05065E5F-CB26-C7DF-938C-2FCA40EF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BD38486-1F99-FF90-90D3-D388FE0D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06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A11B-21C0-66F2-0BDD-9D858FFB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1EDACC1-36F4-F5FB-8EE3-D340881643A6}"/>
              </a:ext>
            </a:extLst>
          </p:cNvPr>
          <p:cNvSpPr txBox="1"/>
          <p:nvPr/>
        </p:nvSpPr>
        <p:spPr>
          <a:xfrm>
            <a:off x="558740" y="1644939"/>
            <a:ext cx="561394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avanços tecnológicos revolucionaram a psicopatologia clínica, trazendo mais precisão ao diagnóstico de transtornos mentais. Ferramentas como neuroimagem e inteligência artificial tornam o tratamento mais eficaz e personalizado. Essas inovações são essenciais para melhorar a saúde mental.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indispensável que o uso dessas tecnologias respeite princípios éticos e a privacidade dos pacientes. A integração entre inovação e empatia humana garante um impacto positivo. O equilíbrio entre ciência e cuidado é essencial.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apresentou as principais tendências e aplicações práticas da área. O futuro da psicopatologia depende da união entre tecnologia e humanidade, trazendo mais esperança para os tratamentos.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C878DC-A84B-B12C-C9A6-C479F90119BC}"/>
              </a:ext>
            </a:extLst>
          </p:cNvPr>
          <p:cNvSpPr txBox="1"/>
          <p:nvPr/>
        </p:nvSpPr>
        <p:spPr>
          <a:xfrm>
            <a:off x="603452" y="204939"/>
            <a:ext cx="5668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384C09-C253-DE78-8CB8-C0F423B8E851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810D573-D383-22D4-EBFF-E36032CA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18621406-5A5D-933C-5CDC-2E5C7B8F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52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5BD8-AF0A-9DDB-B626-D9A013D10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DF37BA-D206-424E-D491-AD25475FABA1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2557D2-B198-89B9-5485-8DFD601BF9A1}"/>
              </a:ext>
            </a:extLst>
          </p:cNvPr>
          <p:cNvSpPr txBox="1"/>
          <p:nvPr/>
        </p:nvSpPr>
        <p:spPr>
          <a:xfrm>
            <a:off x="745276" y="4036701"/>
            <a:ext cx="5367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Impact" panose="020B0806030902050204" pitchFamily="34" charset="0"/>
              </a:rPr>
              <a:t>Agradecimento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757881-BC4A-5EA8-120C-2B973068184C}"/>
              </a:ext>
            </a:extLst>
          </p:cNvPr>
          <p:cNvSpPr txBox="1"/>
          <p:nvPr/>
        </p:nvSpPr>
        <p:spPr>
          <a:xfrm>
            <a:off x="1022204" y="1624783"/>
            <a:ext cx="4813589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36EAFF4-D8F3-9306-FA0B-CC56C0CE0733}"/>
              </a:ext>
            </a:extLst>
          </p:cNvPr>
          <p:cNvSpPr/>
          <p:nvPr/>
        </p:nvSpPr>
        <p:spPr>
          <a:xfrm>
            <a:off x="1058718" y="5441795"/>
            <a:ext cx="4813589" cy="6690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E260D2A-F6CB-962F-950D-69BEF383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DEFE314-46EF-E429-7A19-30AB6E4C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65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D514-B795-1F42-0816-71794535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FA45AE4-0A09-F6E3-4C2C-EEB1198918AB}"/>
              </a:ext>
            </a:extLst>
          </p:cNvPr>
          <p:cNvSpPr txBox="1"/>
          <p:nvPr/>
        </p:nvSpPr>
        <p:spPr>
          <a:xfrm>
            <a:off x="717994" y="307096"/>
            <a:ext cx="5668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Agradecimento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DC03AF9-7416-475C-DF70-A1D55F9731CC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F40E1C98-C27A-8BE3-A9B7-AD0F3937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C94ED133-1EB0-43D9-32D9-5BCE23A2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19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19BA2-0B32-82C8-5DC7-0F46AD98B7D1}"/>
              </a:ext>
            </a:extLst>
          </p:cNvPr>
          <p:cNvSpPr txBox="1"/>
          <p:nvPr/>
        </p:nvSpPr>
        <p:spPr>
          <a:xfrm>
            <a:off x="717994" y="1696075"/>
            <a:ext cx="565218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foi criado com o apoio da inteligência artificial e revisado por um revisor humano para garantir qualidade e precisão. 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diagramação também foi realizada manualmente, unindo tecnologia e cuidado humano. Produzido para fins didáticos, esperamos que ele contribua para seu aprendizado e prática. 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Obrigado por nos acompanhar</a:t>
            </a:r>
            <a:r>
              <a:rPr lang="pt-BR" dirty="0"/>
              <a:t>!</a:t>
            </a:r>
          </a:p>
        </p:txBody>
      </p:sp>
      <p:pic>
        <p:nvPicPr>
          <p:cNvPr id="11" name="Imagem 10" descr="Lousa com letras e números em fundo preto&#10;&#10;Descrição gerada automaticamente com confiança média">
            <a:extLst>
              <a:ext uri="{FF2B5EF4-FFF2-40B4-BE49-F238E27FC236}">
                <a16:creationId xmlns:a16="http://schemas.microsoft.com/office/drawing/2014/main" id="{E97B575B-6A1C-92EA-3D6C-FEC556CBB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7" y="6338196"/>
            <a:ext cx="1543051" cy="15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A416408-FA17-E733-638D-2AB5BAC85D1C}"/>
              </a:ext>
            </a:extLst>
          </p:cNvPr>
          <p:cNvSpPr txBox="1"/>
          <p:nvPr/>
        </p:nvSpPr>
        <p:spPr>
          <a:xfrm>
            <a:off x="630741" y="2113153"/>
            <a:ext cx="56139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psicopatologia clínica evoluiu significativamente com o avanço da tecnologia, transformando o diagnóstico e o tratamento de transtornos mentais. Ferramentas como neuroimagem, inteligência artificial e biomarcadores estão ajudando os profissionais a identificar condições de forma mais rápida e precisa. Este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apresenta os principais avanços nessa área, explorando como essas inovações estão moldando o futuro da saúde mental.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EF8BE9-ADFA-F8BE-71D5-503B0A0AC515}"/>
              </a:ext>
            </a:extLst>
          </p:cNvPr>
          <p:cNvSpPr txBox="1"/>
          <p:nvPr/>
        </p:nvSpPr>
        <p:spPr>
          <a:xfrm>
            <a:off x="594740" y="131269"/>
            <a:ext cx="6051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Diagnósticos Modernos em Psicopatologia Clínica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99F68B2-607F-4EE2-6D5E-311C6EC96138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AutoShape 2" descr="Material do cérebro azul, imagem do cérebro, imagem criativa ...">
            <a:extLst>
              <a:ext uri="{FF2B5EF4-FFF2-40B4-BE49-F238E27FC236}">
                <a16:creationId xmlns:a16="http://schemas.microsoft.com/office/drawing/2014/main" id="{B8DD68CC-C1C8-8D49-566F-E58E08AE79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6C695001-76F6-C8B6-6B59-B5278867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0" y="6663043"/>
            <a:ext cx="2492779" cy="2492779"/>
          </a:xfrm>
          <a:prstGeom prst="rect">
            <a:avLst/>
          </a:prstGeom>
        </p:spPr>
      </p:pic>
      <p:sp>
        <p:nvSpPr>
          <p:cNvPr id="31" name="Espaço Reservado para Rodapé 30">
            <a:extLst>
              <a:ext uri="{FF2B5EF4-FFF2-40B4-BE49-F238E27FC236}">
                <a16:creationId xmlns:a16="http://schemas.microsoft.com/office/drawing/2014/main" id="{0F324C36-89F6-AD61-800E-AD22F694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  <a:endParaRPr lang="pt-BR" dirty="0"/>
          </a:p>
        </p:txBody>
      </p:sp>
      <p:sp>
        <p:nvSpPr>
          <p:cNvPr id="32" name="Espaço Reservado para Número de Slide 31">
            <a:extLst>
              <a:ext uri="{FF2B5EF4-FFF2-40B4-BE49-F238E27FC236}">
                <a16:creationId xmlns:a16="http://schemas.microsoft.com/office/drawing/2014/main" id="{516C1A14-AE42-19CD-A1BA-7E455D5C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21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0F949C6-B585-445C-BD2B-50DB984904B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4EDB1B-1AE1-08CB-1452-7CD3E525C7E0}"/>
              </a:ext>
            </a:extLst>
          </p:cNvPr>
          <p:cNvSpPr txBox="1"/>
          <p:nvPr/>
        </p:nvSpPr>
        <p:spPr>
          <a:xfrm>
            <a:off x="781792" y="4530504"/>
            <a:ext cx="5367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Fundamentos da Psicopatologia Clínica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91A1FD-9006-5930-C342-E9CBC59714E5}"/>
              </a:ext>
            </a:extLst>
          </p:cNvPr>
          <p:cNvSpPr txBox="1"/>
          <p:nvPr/>
        </p:nvSpPr>
        <p:spPr>
          <a:xfrm>
            <a:off x="1022204" y="1624783"/>
            <a:ext cx="4813589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01</a:t>
            </a:r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4BB443-E136-8A3F-A707-B787B0FE4F52}"/>
              </a:ext>
            </a:extLst>
          </p:cNvPr>
          <p:cNvSpPr/>
          <p:nvPr/>
        </p:nvSpPr>
        <p:spPr>
          <a:xfrm>
            <a:off x="1022203" y="5910146"/>
            <a:ext cx="4813589" cy="6690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B05B6B-D6DF-E604-7614-EE3427F2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0C46523-1319-428C-7640-2279E02C8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88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DECBD-B766-5F9F-5E8F-AD6E6103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FCFD44-C553-3BC0-04BE-8AB6CC8D8545}"/>
              </a:ext>
            </a:extLst>
          </p:cNvPr>
          <p:cNvSpPr txBox="1"/>
          <p:nvPr/>
        </p:nvSpPr>
        <p:spPr>
          <a:xfrm>
            <a:off x="622029" y="2099022"/>
            <a:ext cx="5613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Psicopatologia é o estudo dos fenômenos psíquicos anormais, base para diagnósticos em saúde mental. Sua relevância está em compreender e tratar transtornos, promovendo qualidade de vida e reduzindo estigmas.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A07C3C7-1F4B-F041-4391-1F69F2B71E1D}"/>
              </a:ext>
            </a:extLst>
          </p:cNvPr>
          <p:cNvSpPr txBox="1"/>
          <p:nvPr/>
        </p:nvSpPr>
        <p:spPr>
          <a:xfrm>
            <a:off x="630741" y="1534837"/>
            <a:ext cx="5613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Definição e Importância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3576C4-F49B-76EE-3C05-A18982ACF018}"/>
              </a:ext>
            </a:extLst>
          </p:cNvPr>
          <p:cNvSpPr txBox="1"/>
          <p:nvPr/>
        </p:nvSpPr>
        <p:spPr>
          <a:xfrm>
            <a:off x="630741" y="159383"/>
            <a:ext cx="6227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Fundamentos da Psicopatologia Clínica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341F121-1D2F-BACA-0636-6E125E5A522D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451104-084D-FF36-9C96-C11AF6BC79C4}"/>
              </a:ext>
            </a:extLst>
          </p:cNvPr>
          <p:cNvSpPr txBox="1"/>
          <p:nvPr/>
        </p:nvSpPr>
        <p:spPr>
          <a:xfrm>
            <a:off x="630741" y="4421437"/>
            <a:ext cx="59930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Histórico e Abordagens Contemporâneas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542B73-6032-04F8-C102-E06100585BE5}"/>
              </a:ext>
            </a:extLst>
          </p:cNvPr>
          <p:cNvSpPr txBox="1"/>
          <p:nvPr/>
        </p:nvSpPr>
        <p:spPr>
          <a:xfrm>
            <a:off x="558740" y="7109018"/>
            <a:ext cx="5613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Relação com Outras Áreas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D820C6-1900-BB28-7B2D-783CB1DC6118}"/>
              </a:ext>
            </a:extLst>
          </p:cNvPr>
          <p:cNvSpPr txBox="1"/>
          <p:nvPr/>
        </p:nvSpPr>
        <p:spPr>
          <a:xfrm>
            <a:off x="622029" y="5565919"/>
            <a:ext cx="561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Evolução desde explicações sobrenaturais até o modelo biopsicossocial atual, integrando fatores biológicos, psicológicos e sociais.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94AA98-10E5-7867-83AB-F824181AD2EC}"/>
              </a:ext>
            </a:extLst>
          </p:cNvPr>
          <p:cNvSpPr txBox="1"/>
          <p:nvPr/>
        </p:nvSpPr>
        <p:spPr>
          <a:xfrm>
            <a:off x="622029" y="7740131"/>
            <a:ext cx="5613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Integração com psiquiatria, psicologia clínica, neurociências e ciências sociais, destacando a interdisciplinaridade no diagnóstico.</a:t>
            </a:r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9FBAC36-2C34-7E3B-FFE5-8A7B23A3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4583A27-EB21-5C60-3DF3-EA2F7E53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28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2EAE0-2CC5-8E2B-A0D0-25DCDDA0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C71226-320A-E347-796B-19998183AFF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518CCB-05D2-96B6-8A52-7CA538768DFA}"/>
              </a:ext>
            </a:extLst>
          </p:cNvPr>
          <p:cNvSpPr txBox="1"/>
          <p:nvPr/>
        </p:nvSpPr>
        <p:spPr>
          <a:xfrm>
            <a:off x="745276" y="4464788"/>
            <a:ext cx="5367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Avanços Tecnológicos no Diagnóstico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497501-C5B0-6919-12DE-6E23A88360FD}"/>
              </a:ext>
            </a:extLst>
          </p:cNvPr>
          <p:cNvSpPr txBox="1"/>
          <p:nvPr/>
        </p:nvSpPr>
        <p:spPr>
          <a:xfrm>
            <a:off x="1022204" y="1624783"/>
            <a:ext cx="4813589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02</a:t>
            </a:r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BF683-AA2E-01D4-F3D5-D80B46C86806}"/>
              </a:ext>
            </a:extLst>
          </p:cNvPr>
          <p:cNvSpPr/>
          <p:nvPr/>
        </p:nvSpPr>
        <p:spPr>
          <a:xfrm>
            <a:off x="1022203" y="5910146"/>
            <a:ext cx="4813589" cy="66908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8055F91-A9B2-9594-EB0B-D69D0D13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1D76B7-5116-7406-8204-F06C394D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66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90D4-C001-BD2C-5B92-1F078B63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E7CF610-A77F-CF20-B500-38D34D316D21}"/>
              </a:ext>
            </a:extLst>
          </p:cNvPr>
          <p:cNvSpPr txBox="1"/>
          <p:nvPr/>
        </p:nvSpPr>
        <p:spPr>
          <a:xfrm>
            <a:off x="630741" y="2513985"/>
            <a:ext cx="56685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tecnologias de neuroimagem são ferramentas indispensáveis na prática moderna. Elas permitem visualizar a atividade cerebral, fornecendo informações detalhadas sobre estruturas e funções associadas a transtornos mentais.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Ressonância Magnética Funcional (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fMRI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Mede alterações no fluxo sanguíneo cerebral, destacando as áreas ativas durante diferentes tarefas cognitivas ou emocionais.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i="1" dirty="0">
                <a:latin typeface="Calibri" panose="020F0502020204030204" pitchFamily="34" charset="0"/>
                <a:cs typeface="Calibri" panose="020F0502020204030204" pitchFamily="34" charset="0"/>
              </a:rPr>
              <a:t>Aplicações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Identificação de disfunções cerebrais em transtornos como depressão e esquizofrenia.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8173B2-BDBD-AC2B-619D-1FCF5CA0B185}"/>
              </a:ext>
            </a:extLst>
          </p:cNvPr>
          <p:cNvSpPr txBox="1"/>
          <p:nvPr/>
        </p:nvSpPr>
        <p:spPr>
          <a:xfrm>
            <a:off x="630741" y="1473283"/>
            <a:ext cx="5668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Neuroimagem: Visualizando o Cérebro em 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13541A-E07E-E5CB-4FC4-D90ACCE2228F}"/>
              </a:ext>
            </a:extLst>
          </p:cNvPr>
          <p:cNvSpPr txBox="1"/>
          <p:nvPr/>
        </p:nvSpPr>
        <p:spPr>
          <a:xfrm>
            <a:off x="630741" y="204939"/>
            <a:ext cx="5787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Avanços Tecnológicos no Diagnóstico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1ED3412-6998-4FF0-25AC-21BD7E45E0E4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Bolo com cobertura azul&#10;&#10;Descrição gerada automaticamente com confiança baixa">
            <a:extLst>
              <a:ext uri="{FF2B5EF4-FFF2-40B4-BE49-F238E27FC236}">
                <a16:creationId xmlns:a16="http://schemas.microsoft.com/office/drawing/2014/main" id="{FB1279B8-2521-3E65-CC2F-1484A8BF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1" y="7489092"/>
            <a:ext cx="1804004" cy="16923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BECB01-A4C3-336D-C7E1-3BA6DE7B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462" y="7489092"/>
            <a:ext cx="2628900" cy="1692305"/>
          </a:xfrm>
          <a:prstGeom prst="rect">
            <a:avLst/>
          </a:prstGeom>
        </p:spPr>
      </p:pic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AD458F0F-5C0B-702A-857A-D1683E2B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914AF7D5-786F-211E-E257-A3374FFD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4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FD962-E91B-CA88-101D-47F29AAF1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4FF51D8-AD0F-69F4-C9A3-9F9F67C71CDE}"/>
              </a:ext>
            </a:extLst>
          </p:cNvPr>
          <p:cNvSpPr txBox="1"/>
          <p:nvPr/>
        </p:nvSpPr>
        <p:spPr>
          <a:xfrm>
            <a:off x="630741" y="2690692"/>
            <a:ext cx="561394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Tomografia por Emissão de Pósitrons (PET)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Utiliza radioisótopos para mapear processos metabólicos no cérebro.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i="1" dirty="0">
                <a:latin typeface="Calibri" panose="020F0502020204030204" pitchFamily="34" charset="0"/>
                <a:cs typeface="Calibri" panose="020F0502020204030204" pitchFamily="34" charset="0"/>
              </a:rPr>
              <a:t>Aplicações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Avaliação do metabolismo em pacientes com Alzheimer ou transtornos de humor.</a:t>
            </a:r>
          </a:p>
          <a:p>
            <a:pPr algn="just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Desafios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Alto custo e acesso limitado.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Necessidade de interpretação por especialistas</a:t>
            </a:r>
          </a:p>
          <a:p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9B2B842-99B8-2E77-6C08-2F1B82E4DA02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D3BE825-5D32-29BA-6B38-B3A239338626}"/>
              </a:ext>
            </a:extLst>
          </p:cNvPr>
          <p:cNvSpPr txBox="1"/>
          <p:nvPr/>
        </p:nvSpPr>
        <p:spPr>
          <a:xfrm>
            <a:off x="630741" y="208138"/>
            <a:ext cx="5787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Avanços Tecnológicos no Diagnóstico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89B934-F14C-50F0-3254-C2213FDAB427}"/>
              </a:ext>
            </a:extLst>
          </p:cNvPr>
          <p:cNvSpPr txBox="1"/>
          <p:nvPr/>
        </p:nvSpPr>
        <p:spPr>
          <a:xfrm>
            <a:off x="630741" y="1613474"/>
            <a:ext cx="5668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Neuroimagem: Visualizando o Cérebro em Ação</a:t>
            </a:r>
          </a:p>
        </p:txBody>
      </p:sp>
      <p:pic>
        <p:nvPicPr>
          <p:cNvPr id="9" name="Imagem 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6AF0AEA-BF84-2DAD-3F55-DFB4A8575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0" y="6990103"/>
            <a:ext cx="2322140" cy="2322140"/>
          </a:xfrm>
          <a:prstGeom prst="rect">
            <a:avLst/>
          </a:prstGeom>
        </p:spPr>
      </p:pic>
      <p:pic>
        <p:nvPicPr>
          <p:cNvPr id="4098" name="Picture 2" descr="Tomografia por emissão de pósitrons (PET) para câncer infantil - Juntos by  St. Jude">
            <a:extLst>
              <a:ext uri="{FF2B5EF4-FFF2-40B4-BE49-F238E27FC236}">
                <a16:creationId xmlns:a16="http://schemas.microsoft.com/office/drawing/2014/main" id="{26911945-3695-9320-A15F-226424F8D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07" y="6990103"/>
            <a:ext cx="3149776" cy="23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7B48CD5-5FC8-BB10-6999-C8D75ADB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FB60084-D04E-D460-EBFF-E858938C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6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BD846-AD53-6217-78E1-E1635774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BBB9510-C109-5F77-7590-401092623CBC}"/>
              </a:ext>
            </a:extLst>
          </p:cNvPr>
          <p:cNvSpPr txBox="1"/>
          <p:nvPr/>
        </p:nvSpPr>
        <p:spPr>
          <a:xfrm>
            <a:off x="630741" y="2694139"/>
            <a:ext cx="56808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IA revolucionou o diagnóstico em saúde mental ao permitir a análise de grandes volumes de dados e a detecção de padrões complexos.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Aplicações Práticas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Análise de Dados Clínicos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IA identifica correlações em prontuários eletrônicos e históricos médicos.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Processamento de Linguagem Natural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Detecta sinais de transtornos em padrões de fala e escrita.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Modelos Preditivos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Avaliam riscos de desenvolvimento de transtornos como ansiedade e esquizofrenia.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6271D2-088A-8E45-B730-50819B2F1E1C}"/>
              </a:ext>
            </a:extLst>
          </p:cNvPr>
          <p:cNvSpPr txBox="1"/>
          <p:nvPr/>
        </p:nvSpPr>
        <p:spPr>
          <a:xfrm>
            <a:off x="630741" y="1574544"/>
            <a:ext cx="5836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Inteligência Artificial: Um Novo Olhar para a Saúde Mental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258B27-2574-A13F-A6A7-599CEB443424}"/>
              </a:ext>
            </a:extLst>
          </p:cNvPr>
          <p:cNvSpPr txBox="1"/>
          <p:nvPr/>
        </p:nvSpPr>
        <p:spPr>
          <a:xfrm>
            <a:off x="630741" y="174161"/>
            <a:ext cx="5867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Avanços Tecnológicos no Diagnóstico</a:t>
            </a:r>
          </a:p>
          <a:p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B031BED-B151-5242-227F-B89742E227CA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92993CB-8C74-5AF7-0539-1F5D804F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64B4396-EEEB-F87C-A2A6-379AC141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46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2752B-F39D-2DA8-07FA-E5839B003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DD4B6FF-6BC6-7707-110A-783554917877}"/>
              </a:ext>
            </a:extLst>
          </p:cNvPr>
          <p:cNvSpPr txBox="1"/>
          <p:nvPr/>
        </p:nvSpPr>
        <p:spPr>
          <a:xfrm>
            <a:off x="613317" y="2743103"/>
            <a:ext cx="56139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Benefícios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Diagnósticos mais rápidos e personalizados.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Monitoramento contínuo via dispositivos vestíveis.</a:t>
            </a:r>
          </a:p>
          <a:p>
            <a:pPr algn="just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Desafios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Privacidade e segurança de dados.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Riscos de viés nos algoritmos.</a:t>
            </a:r>
          </a:p>
          <a:p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E49261E-CF3B-4A0C-B210-E1BE022378FE}"/>
              </a:ext>
            </a:extLst>
          </p:cNvPr>
          <p:cNvSpPr/>
          <p:nvPr/>
        </p:nvSpPr>
        <p:spPr>
          <a:xfrm rot="5400000">
            <a:off x="-125260" y="625039"/>
            <a:ext cx="1440000" cy="72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4000">
                <a:schemeClr val="bg2">
                  <a:lumMod val="75000"/>
                </a:schemeClr>
              </a:gs>
              <a:gs pos="83000">
                <a:schemeClr val="bg2">
                  <a:lumMod val="50000"/>
                </a:schemeClr>
              </a:gs>
              <a:gs pos="100000">
                <a:schemeClr val="bg2">
                  <a:lumMod val="2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89BD64-577C-339E-25A6-EB88668D8AC3}"/>
              </a:ext>
            </a:extLst>
          </p:cNvPr>
          <p:cNvSpPr txBox="1"/>
          <p:nvPr/>
        </p:nvSpPr>
        <p:spPr>
          <a:xfrm>
            <a:off x="630741" y="123079"/>
            <a:ext cx="5867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Avanços Tecnológicos no Diagnóstico</a:t>
            </a:r>
          </a:p>
          <a:p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58054D-6312-94D5-9072-A966768E8497}"/>
              </a:ext>
            </a:extLst>
          </p:cNvPr>
          <p:cNvSpPr txBox="1"/>
          <p:nvPr/>
        </p:nvSpPr>
        <p:spPr>
          <a:xfrm>
            <a:off x="613317" y="1588657"/>
            <a:ext cx="5836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Inteligência Artificial: Um Novo Olhar para a Saúde Mental</a:t>
            </a:r>
          </a:p>
        </p:txBody>
      </p:sp>
      <p:pic>
        <p:nvPicPr>
          <p:cNvPr id="9" name="Imagem 8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82315EFF-5C49-788B-A225-ED6E5801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90" y="6067090"/>
            <a:ext cx="3140996" cy="3140996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A117ED5-4111-770C-97BD-7CDC5958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Diagnósticos Modernos em Psicopatologia Livio Magalhães 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EFA1855-72D5-522F-AF4B-B2C2425E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8E3B-327F-4BB2-B407-2E9B37D2DBC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450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1017</Words>
  <Application>Microsoft Office PowerPoint</Application>
  <PresentationFormat>Papel A4 (210 x 297 mm)</PresentationFormat>
  <Paragraphs>147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Abadi</vt:lpstr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Livio Magalhães</dc:creator>
  <cp:lastModifiedBy>Livio Magalhães</cp:lastModifiedBy>
  <cp:revision>2</cp:revision>
  <dcterms:created xsi:type="dcterms:W3CDTF">2025-01-14T13:31:12Z</dcterms:created>
  <dcterms:modified xsi:type="dcterms:W3CDTF">2025-01-15T00:32:59Z</dcterms:modified>
</cp:coreProperties>
</file>